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20-Mar-19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20-Mar-19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20-Mar-19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20-Mar-19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20-Mar-19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20-Mar-19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20-Mar-19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20-Mar-19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20-Mar-19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20-Mar-19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20-Mar-19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20-Mar-19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UNIT-5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>
              <a:buNone/>
            </a:pPr>
            <a:r>
              <a:rPr lang="en-US" sz="1800" b="1" dirty="0" smtClean="0">
                <a:solidFill>
                  <a:schemeClr val="bg2">
                    <a:lumMod val="25000"/>
                  </a:schemeClr>
                </a:solidFill>
              </a:rPr>
              <a:t>Earnest Money:</a:t>
            </a:r>
            <a:endParaRPr lang="en-US" sz="1800" dirty="0" smtClean="0">
              <a:solidFill>
                <a:schemeClr val="bg2">
                  <a:lumMod val="25000"/>
                </a:schemeClr>
              </a:solidFill>
            </a:endParaRPr>
          </a:p>
          <a:p>
            <a:pPr fontAlgn="base">
              <a:buNone/>
            </a:pP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</a:rPr>
              <a:t>Earnest money is demanded from the supplier who quotes the tender </a:t>
            </a:r>
            <a:endParaRPr lang="en-US" sz="1800" dirty="0" smtClean="0">
              <a:solidFill>
                <a:schemeClr val="bg2">
                  <a:lumMod val="25000"/>
                </a:schemeClr>
              </a:solidFill>
            </a:endParaRPr>
          </a:p>
          <a:p>
            <a:pPr fontAlgn="base">
              <a:buNone/>
            </a:pP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</a:rPr>
              <a:t>So that </a:t>
            </a: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</a:rPr>
              <a:t>later on he does not back out from the rates he quotes for </a:t>
            </a:r>
            <a:endParaRPr lang="en-US" sz="1800" dirty="0" smtClean="0">
              <a:solidFill>
                <a:schemeClr val="bg2">
                  <a:lumMod val="25000"/>
                </a:schemeClr>
              </a:solidFill>
            </a:endParaRPr>
          </a:p>
          <a:p>
            <a:pPr fontAlgn="base">
              <a:buNone/>
            </a:pP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</a:rPr>
              <a:t>Supplying the </a:t>
            </a: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</a:rPr>
              <a:t>material or goods.</a:t>
            </a:r>
          </a:p>
          <a:p>
            <a:pPr fontAlgn="base">
              <a:buNone/>
            </a:pPr>
            <a:r>
              <a:rPr lang="en-US" sz="1800" b="1" dirty="0" smtClean="0">
                <a:solidFill>
                  <a:schemeClr val="bg2">
                    <a:lumMod val="25000"/>
                  </a:schemeClr>
                </a:solidFill>
              </a:rPr>
              <a:t>Security Deposit:</a:t>
            </a:r>
            <a:endParaRPr lang="en-US" sz="1800" dirty="0" smtClean="0">
              <a:solidFill>
                <a:schemeClr val="bg2">
                  <a:lumMod val="25000"/>
                </a:schemeClr>
              </a:solidFill>
            </a:endParaRPr>
          </a:p>
          <a:p>
            <a:pPr fontAlgn="base">
              <a:buNone/>
            </a:pP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</a:rPr>
              <a:t>After selecting the supplier to whom to give the tender, either on the </a:t>
            </a:r>
            <a:endParaRPr lang="en-US" sz="1800" dirty="0" smtClean="0">
              <a:solidFill>
                <a:schemeClr val="bg2">
                  <a:lumMod val="25000"/>
                </a:schemeClr>
              </a:solidFill>
            </a:endParaRPr>
          </a:p>
          <a:p>
            <a:pPr fontAlgn="base">
              <a:buNone/>
            </a:pP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</a:rPr>
              <a:t>Basis of </a:t>
            </a: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</a:rPr>
              <a:t>lowest rates quoted by him or otherwise, he is asked to make </a:t>
            </a:r>
            <a:endParaRPr lang="en-US" sz="1800" dirty="0" smtClean="0">
              <a:solidFill>
                <a:schemeClr val="bg2">
                  <a:lumMod val="25000"/>
                </a:schemeClr>
              </a:solidFill>
            </a:endParaRPr>
          </a:p>
          <a:p>
            <a:pPr fontAlgn="base">
              <a:buNone/>
            </a:pP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</a:rPr>
              <a:t>a </a:t>
            </a: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</a:rPr>
              <a:t>security </a:t>
            </a: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</a:rPr>
              <a:t>deposit </a:t>
            </a: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</a:rPr>
              <a:t>so that in case the supplier fails to furnish the goods </a:t>
            </a:r>
            <a:endParaRPr lang="en-US" sz="1800" dirty="0" smtClean="0">
              <a:solidFill>
                <a:schemeClr val="bg2">
                  <a:lumMod val="25000"/>
                </a:schemeClr>
              </a:solidFill>
            </a:endParaRPr>
          </a:p>
          <a:p>
            <a:pPr fontAlgn="base">
              <a:buNone/>
            </a:pPr>
            <a:r>
              <a:rPr lang="en-US" sz="1800" smtClean="0">
                <a:solidFill>
                  <a:schemeClr val="bg2">
                    <a:lumMod val="25000"/>
                  </a:schemeClr>
                </a:solidFill>
              </a:rPr>
              <a:t>properly </a:t>
            </a: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</a:rPr>
              <a:t>and </a:t>
            </a:r>
            <a:r>
              <a:rPr lang="en-US" sz="1800" smtClean="0">
                <a:solidFill>
                  <a:schemeClr val="bg2">
                    <a:lumMod val="25000"/>
                  </a:schemeClr>
                </a:solidFill>
              </a:rPr>
              <a:t>in </a:t>
            </a:r>
            <a:r>
              <a:rPr lang="en-US" sz="1800" smtClean="0">
                <a:solidFill>
                  <a:schemeClr val="bg2">
                    <a:lumMod val="25000"/>
                  </a:schemeClr>
                </a:solidFill>
              </a:rPr>
              <a:t>time</a:t>
            </a:r>
            <a:r>
              <a:rPr lang="en-US" sz="1800" dirty="0" smtClean="0">
                <a:solidFill>
                  <a:schemeClr val="bg2">
                    <a:lumMod val="25000"/>
                  </a:schemeClr>
                </a:solidFill>
              </a:rPr>
              <a:t>, the security deposit can be forfeited.</a:t>
            </a:r>
          </a:p>
          <a:p>
            <a:endParaRPr lang="en-US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fontAlgn="base"/>
            <a:r>
              <a:rPr lang="en-US" dirty="0" smtClean="0"/>
              <a:t>The </a:t>
            </a:r>
            <a:r>
              <a:rPr lang="en-US" dirty="0" smtClean="0"/>
              <a:t>purchasing department occupies a vital and unique position in the </a:t>
            </a:r>
            <a:r>
              <a:rPr lang="en-US" dirty="0" err="1" smtClean="0"/>
              <a:t>organisation</a:t>
            </a:r>
            <a:r>
              <a:rPr lang="en-US" dirty="0" smtClean="0"/>
              <a:t> of an industrial concern because purchasing is one of the main functions in the success of a modern manufacturing concern. </a:t>
            </a:r>
            <a:endParaRPr lang="en-US" dirty="0" smtClean="0"/>
          </a:p>
          <a:p>
            <a:pPr fontAlgn="base"/>
            <a:endParaRPr lang="en-US" dirty="0" smtClean="0"/>
          </a:p>
          <a:p>
            <a:pPr fontAlgn="base"/>
            <a:r>
              <a:rPr lang="en-US" dirty="0" smtClean="0"/>
              <a:t>Mass </a:t>
            </a:r>
            <a:r>
              <a:rPr lang="en-US" dirty="0" smtClean="0"/>
              <a:t>production industries, since they rely upon a continuous flow of right materials, demand for an efficient purchasing division.</a:t>
            </a:r>
          </a:p>
          <a:p>
            <a:pPr fontAlgn="base"/>
            <a:r>
              <a:rPr lang="en-US" dirty="0" smtClean="0"/>
              <a:t>The purchasing function is a liaison agency which operates between the factory </a:t>
            </a:r>
            <a:r>
              <a:rPr lang="en-US" dirty="0" err="1" smtClean="0"/>
              <a:t>organisation</a:t>
            </a:r>
            <a:r>
              <a:rPr lang="en-US" dirty="0" smtClean="0"/>
              <a:t> and the outside vendors on all matters of procurement. </a:t>
            </a:r>
            <a:endParaRPr lang="en-US" dirty="0" smtClean="0"/>
          </a:p>
          <a:p>
            <a:pPr fontAlgn="base"/>
            <a:r>
              <a:rPr lang="en-US" dirty="0" smtClean="0"/>
              <a:t>Purchasing </a:t>
            </a:r>
            <a:r>
              <a:rPr lang="en-US" dirty="0" smtClean="0"/>
              <a:t>implies – procuring materials, supplies, machinery and services needed for produc­tion and maintenance of the concern.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Purchasing or Procurement:</a:t>
            </a:r>
            <a:br>
              <a:rPr lang="en-US" b="1" dirty="0" smtClean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fontAlgn="base"/>
            <a:r>
              <a:rPr lang="en-US" dirty="0" smtClean="0"/>
              <a:t>(</a:t>
            </a:r>
            <a:r>
              <a:rPr lang="en-US" dirty="0" err="1" smtClean="0"/>
              <a:t>i</a:t>
            </a:r>
            <a:r>
              <a:rPr lang="en-US" dirty="0" smtClean="0"/>
              <a:t>) To procure right material.</a:t>
            </a:r>
          </a:p>
          <a:p>
            <a:pPr fontAlgn="base"/>
            <a:r>
              <a:rPr lang="en-US" dirty="0" smtClean="0"/>
              <a:t>(ii) To procure material in right quantities.</a:t>
            </a:r>
          </a:p>
          <a:p>
            <a:pPr fontAlgn="base"/>
            <a:r>
              <a:rPr lang="en-US" dirty="0" smtClean="0"/>
              <a:t>(iii) To procure materials of right quality.</a:t>
            </a:r>
          </a:p>
          <a:p>
            <a:pPr fontAlgn="base"/>
            <a:r>
              <a:rPr lang="en-US" dirty="0" smtClean="0"/>
              <a:t>(iv) To procure from right and reliable source or vendor.</a:t>
            </a:r>
          </a:p>
          <a:p>
            <a:pPr fontAlgn="base"/>
            <a:r>
              <a:rPr lang="en-US" dirty="0" smtClean="0"/>
              <a:t>(v) To procure material economically, i.e., at right or reasonable price.</a:t>
            </a:r>
          </a:p>
          <a:p>
            <a:pPr fontAlgn="base"/>
            <a:r>
              <a:rPr lang="en-US" b="1" dirty="0" smtClean="0"/>
              <a:t>(vi) To receive and deliver materials at:</a:t>
            </a:r>
            <a:endParaRPr lang="en-US" dirty="0" smtClean="0"/>
          </a:p>
          <a:p>
            <a:pPr fontAlgn="base"/>
            <a:r>
              <a:rPr lang="en-US" dirty="0" smtClean="0"/>
              <a:t>a. Right place, and at</a:t>
            </a:r>
          </a:p>
          <a:p>
            <a:pPr fontAlgn="base"/>
            <a:r>
              <a:rPr lang="en-US" dirty="0" smtClean="0"/>
              <a:t>b. Right time.</a:t>
            </a:r>
          </a:p>
          <a:p>
            <a:pPr fontAlgn="base"/>
            <a:r>
              <a:rPr lang="en-US" dirty="0" smtClean="0"/>
              <a:t>Purchasing department has to perform certain activities, duties and functions in order to achieve the above mentioned objectives.</a:t>
            </a:r>
          </a:p>
          <a:p>
            <a:pPr fontAlgn="base"/>
            <a:r>
              <a:rPr lang="en-US" dirty="0" smtClean="0"/>
              <a:t>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Objectives of Purchasing Department:</a:t>
            </a:r>
            <a:br>
              <a:rPr lang="en-US" sz="2400" dirty="0" smtClean="0">
                <a:solidFill>
                  <a:srgbClr val="FF0000"/>
                </a:solidFill>
              </a:rPr>
            </a:b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fontAlgn="base">
              <a:buNone/>
            </a:pPr>
            <a:endParaRPr lang="en-US" dirty="0" smtClean="0"/>
          </a:p>
          <a:p>
            <a:pPr fontAlgn="base">
              <a:buNone/>
            </a:pPr>
            <a:r>
              <a:rPr lang="en-US" dirty="0" smtClean="0"/>
              <a:t>1.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Keep records</a:t>
            </a:r>
            <a:r>
              <a:rPr lang="en-US" dirty="0" smtClean="0"/>
              <a:t>-indicating possible materials and their substitutes.</a:t>
            </a:r>
          </a:p>
          <a:p>
            <a:pPr fontAlgn="base">
              <a:buNone/>
            </a:pPr>
            <a:r>
              <a:rPr lang="en-US" dirty="0" smtClean="0"/>
              <a:t>2.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Maintain records </a:t>
            </a:r>
            <a:r>
              <a:rPr lang="en-US" dirty="0" smtClean="0"/>
              <a:t>of reliable sources of supply and prices of materials.</a:t>
            </a:r>
          </a:p>
          <a:p>
            <a:pPr fontAlgn="base">
              <a:buNone/>
            </a:pPr>
            <a:r>
              <a:rPr lang="en-US" dirty="0" smtClean="0"/>
              <a:t>3.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Review material specifications </a:t>
            </a:r>
            <a:r>
              <a:rPr lang="en-US" dirty="0" smtClean="0"/>
              <a:t>with an idea of simplifying and standardizing them.</a:t>
            </a:r>
          </a:p>
          <a:p>
            <a:pPr fontAlgn="base">
              <a:buNone/>
            </a:pPr>
            <a:r>
              <a:rPr lang="en-US" dirty="0" smtClean="0"/>
              <a:t>4.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Making contacts with right sources of supply</a:t>
            </a:r>
            <a:r>
              <a:rPr lang="en-US" dirty="0" smtClean="0"/>
              <a:t>.</a:t>
            </a:r>
          </a:p>
          <a:p>
            <a:pPr fontAlgn="base">
              <a:buNone/>
            </a:pPr>
            <a:r>
              <a:rPr lang="en-US" dirty="0" smtClean="0"/>
              <a:t>5.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Procure and analyze quotations</a:t>
            </a:r>
            <a:r>
              <a:rPr lang="en-US" dirty="0" smtClean="0"/>
              <a:t>.</a:t>
            </a:r>
          </a:p>
          <a:p>
            <a:pPr fontAlgn="base">
              <a:buNone/>
            </a:pPr>
            <a:r>
              <a:rPr lang="en-US" dirty="0" smtClean="0"/>
              <a:t>6.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Place and follow up purchase orders</a:t>
            </a:r>
            <a:r>
              <a:rPr lang="en-US" dirty="0" smtClean="0"/>
              <a:t>.</a:t>
            </a:r>
          </a:p>
          <a:p>
            <a:pPr fontAlgn="base">
              <a:buNone/>
            </a:pPr>
            <a:r>
              <a:rPr lang="en-US" dirty="0" smtClean="0"/>
              <a:t>7.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Maintain records of all purchases</a:t>
            </a:r>
            <a:r>
              <a:rPr lang="en-US" dirty="0" smtClean="0"/>
              <a:t>.</a:t>
            </a:r>
          </a:p>
          <a:p>
            <a:pPr fontAlgn="base">
              <a:buNone/>
            </a:pPr>
            <a:r>
              <a:rPr lang="en-US" dirty="0" smtClean="0"/>
              <a:t>8. </a:t>
            </a:r>
            <a:r>
              <a:rPr lang="en-US" dirty="0" smtClean="0"/>
              <a:t>To make sure through inspection that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right kind </a:t>
            </a:r>
            <a:r>
              <a:rPr lang="en-US" dirty="0" smtClean="0"/>
              <a:t>(i.e., quantity, quality, etc.)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of material has been purchased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.</a:t>
            </a:r>
            <a:endParaRPr lang="en-US" dirty="0" smtClean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Activities, Duties and Functions of Purchasing </a:t>
            </a:r>
            <a:r>
              <a:rPr lang="en-US" sz="2800" dirty="0" smtClean="0">
                <a:solidFill>
                  <a:srgbClr val="FF0000"/>
                </a:solidFill>
              </a:rPr>
              <a:t>Department: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fontAlgn="base">
              <a:buNone/>
            </a:pPr>
            <a:r>
              <a:rPr lang="en-US" dirty="0" smtClean="0"/>
              <a:t>9.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To act as liaison </a:t>
            </a:r>
            <a:r>
              <a:rPr lang="en-US" dirty="0" smtClean="0"/>
              <a:t>between the vendors and different departments of the concern such as production, quality control, finance, maintenance, etc.</a:t>
            </a:r>
          </a:p>
          <a:p>
            <a:pPr fontAlgn="base">
              <a:buNone/>
            </a:pPr>
            <a:r>
              <a:rPr lang="en-US" dirty="0" smtClean="0"/>
              <a:t>10.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To check if the material has been purchased at right time and at economical rates</a:t>
            </a:r>
            <a:r>
              <a:rPr lang="en-US" dirty="0" smtClean="0"/>
              <a:t>,</a:t>
            </a:r>
          </a:p>
          <a:p>
            <a:pPr fontAlgn="base">
              <a:buNone/>
            </a:pPr>
            <a:r>
              <a:rPr lang="en-US" dirty="0" smtClean="0"/>
              <a:t>11.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To keep an uninterrupted supply of materials </a:t>
            </a:r>
            <a:r>
              <a:rPr lang="en-US" dirty="0" smtClean="0"/>
              <a:t>so that production continues with least capital tied in inventories.</a:t>
            </a:r>
          </a:p>
          <a:p>
            <a:pPr fontAlgn="base">
              <a:buNone/>
            </a:pPr>
            <a:r>
              <a:rPr lang="en-US" dirty="0" smtClean="0"/>
              <a:t>12.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To prepare purchasing budget</a:t>
            </a:r>
            <a:r>
              <a:rPr lang="en-US" dirty="0" smtClean="0"/>
              <a:t>.</a:t>
            </a:r>
          </a:p>
          <a:p>
            <a:pPr fontAlgn="base">
              <a:buNone/>
            </a:pPr>
            <a:r>
              <a:rPr lang="en-US" dirty="0" smtClean="0"/>
              <a:t>13.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To prepare and update list of materials </a:t>
            </a:r>
            <a:r>
              <a:rPr lang="en-US" dirty="0" smtClean="0"/>
              <a:t>required by different departments of the </a:t>
            </a:r>
            <a:r>
              <a:rPr lang="en-US" dirty="0" err="1" smtClean="0"/>
              <a:t>organisation</a:t>
            </a:r>
            <a:r>
              <a:rPr lang="en-US" dirty="0" smtClean="0"/>
              <a:t> within a specified span of time.</a:t>
            </a:r>
          </a:p>
          <a:p>
            <a:pPr fontAlgn="base">
              <a:buNone/>
            </a:pPr>
            <a:r>
              <a:rPr lang="en-US" dirty="0" smtClean="0"/>
              <a:t>14.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To handle subcontracts </a:t>
            </a:r>
            <a:r>
              <a:rPr lang="en-US" dirty="0" smtClean="0"/>
              <a:t>at the time of high business activity.</a:t>
            </a:r>
          </a:p>
          <a:p>
            <a:pPr fontAlgn="base">
              <a:buNone/>
            </a:pPr>
            <a:r>
              <a:rPr lang="en-US" dirty="0" smtClean="0"/>
              <a:t>15. 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To ensure that prompt payments are made to the vendors </a:t>
            </a:r>
            <a:r>
              <a:rPr lang="en-US" dirty="0" smtClean="0"/>
              <a:t>in the interest of good public relations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 smtClean="0">
                <a:solidFill>
                  <a:srgbClr val="FF0000"/>
                </a:solidFill>
              </a:rPr>
              <a:t>Activities, Duties and Functions of Purchasing Department</a:t>
            </a:r>
            <a:endParaRPr lang="en-US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fontAlgn="base">
              <a:buNone/>
            </a:pPr>
            <a:r>
              <a:rPr lang="en-US" b="1" dirty="0" smtClean="0"/>
              <a:t>Materials can be bought or purchased by one of the </a:t>
            </a:r>
            <a:endParaRPr lang="en-US" b="1" dirty="0" smtClean="0"/>
          </a:p>
          <a:p>
            <a:pPr fontAlgn="base">
              <a:buNone/>
            </a:pPr>
            <a:r>
              <a:rPr lang="en-US" b="1" dirty="0" smtClean="0"/>
              <a:t>following </a:t>
            </a:r>
            <a:r>
              <a:rPr lang="en-US" b="1" dirty="0" smtClean="0"/>
              <a:t>techniques:</a:t>
            </a:r>
            <a:endParaRPr lang="en-US" dirty="0" smtClean="0"/>
          </a:p>
          <a:p>
            <a:pPr fontAlgn="base">
              <a:buNone/>
            </a:pPr>
            <a:r>
              <a:rPr lang="en-US" b="1" dirty="0" smtClean="0"/>
              <a:t>(a) </a:t>
            </a:r>
            <a:r>
              <a:rPr lang="en-US" b="1" dirty="0" smtClean="0">
                <a:solidFill>
                  <a:schemeClr val="accent1"/>
                </a:solidFill>
              </a:rPr>
              <a:t>Spot Quotations</a:t>
            </a:r>
            <a:r>
              <a:rPr lang="en-US" b="1" dirty="0" smtClean="0"/>
              <a:t>:</a:t>
            </a:r>
            <a:endParaRPr lang="en-US" dirty="0" smtClean="0"/>
          </a:p>
          <a:p>
            <a:pPr fontAlgn="base">
              <a:buNone/>
            </a:pPr>
            <a:r>
              <a:rPr lang="en-US" dirty="0" smtClean="0"/>
              <a:t>The buyer can go to the market, collect minimum three </a:t>
            </a:r>
            <a:endParaRPr lang="en-US" dirty="0" smtClean="0"/>
          </a:p>
          <a:p>
            <a:pPr fontAlgn="base">
              <a:buNone/>
            </a:pPr>
            <a:r>
              <a:rPr lang="en-US" dirty="0" smtClean="0"/>
              <a:t>quotations </a:t>
            </a:r>
            <a:r>
              <a:rPr lang="en-US" dirty="0" smtClean="0"/>
              <a:t>(for purchasing one material) from different </a:t>
            </a:r>
            <a:endParaRPr lang="en-US" dirty="0" smtClean="0"/>
          </a:p>
          <a:p>
            <a:pPr fontAlgn="base">
              <a:buNone/>
            </a:pPr>
            <a:r>
              <a:rPr lang="en-US" dirty="0" smtClean="0"/>
              <a:t>suppliers</a:t>
            </a:r>
            <a:r>
              <a:rPr lang="en-US" dirty="0" smtClean="0"/>
              <a:t>, take a spot decision, pay cash and buy the </a:t>
            </a:r>
            <a:endParaRPr lang="en-US" dirty="0" smtClean="0"/>
          </a:p>
          <a:p>
            <a:pPr fontAlgn="base">
              <a:buNone/>
            </a:pPr>
            <a:r>
              <a:rPr lang="en-US" dirty="0" smtClean="0"/>
              <a:t>commodity</a:t>
            </a:r>
            <a:r>
              <a:rPr lang="en-US" dirty="0" smtClean="0"/>
              <a:t>.</a:t>
            </a:r>
          </a:p>
          <a:p>
            <a:pPr fontAlgn="base">
              <a:buNone/>
            </a:pPr>
            <a:r>
              <a:rPr lang="en-US" dirty="0" smtClean="0"/>
              <a:t>Generally the item is purchased from the vendor who </a:t>
            </a:r>
            <a:endParaRPr lang="en-US" dirty="0" smtClean="0"/>
          </a:p>
          <a:p>
            <a:pPr fontAlgn="base">
              <a:buNone/>
            </a:pPr>
            <a:r>
              <a:rPr lang="en-US" dirty="0" smtClean="0"/>
              <a:t>furnishes </a:t>
            </a:r>
            <a:r>
              <a:rPr lang="en-US" dirty="0" smtClean="0"/>
              <a:t>a quotation of least price.</a:t>
            </a:r>
          </a:p>
          <a:p>
            <a:pPr fontAlgn="base">
              <a:buNone/>
            </a:pPr>
            <a:r>
              <a:rPr lang="en-US" b="1" dirty="0" smtClean="0"/>
              <a:t>(b) </a:t>
            </a:r>
            <a:r>
              <a:rPr lang="en-US" b="1" dirty="0" smtClean="0">
                <a:solidFill>
                  <a:schemeClr val="accent1"/>
                </a:solidFill>
              </a:rPr>
              <a:t>Floating the Limited Enquiry</a:t>
            </a:r>
            <a:r>
              <a:rPr lang="en-US" b="1" dirty="0" smtClean="0"/>
              <a:t>:</a:t>
            </a:r>
            <a:endParaRPr lang="en-US" dirty="0" smtClean="0"/>
          </a:p>
          <a:p>
            <a:pPr fontAlgn="base">
              <a:buNone/>
            </a:pPr>
            <a:r>
              <a:rPr lang="en-US" dirty="0" smtClean="0"/>
              <a:t>A few reliable (and otherwise registered with the </a:t>
            </a:r>
            <a:endParaRPr lang="en-US" dirty="0" smtClean="0"/>
          </a:p>
          <a:p>
            <a:pPr fontAlgn="base">
              <a:buNone/>
            </a:pPr>
            <a:r>
              <a:rPr lang="en-US" dirty="0" smtClean="0"/>
              <a:t>company</a:t>
            </a:r>
            <a:r>
              <a:rPr lang="en-US" dirty="0" smtClean="0"/>
              <a:t>) vendors are written letters to send the price </a:t>
            </a:r>
            <a:endParaRPr lang="en-US" dirty="0" smtClean="0"/>
          </a:p>
          <a:p>
            <a:pPr fontAlgn="base">
              <a:buNone/>
            </a:pPr>
            <a:r>
              <a:rPr lang="en-US" dirty="0" smtClean="0"/>
              <a:t>and </a:t>
            </a:r>
            <a:r>
              <a:rPr lang="en-US" dirty="0" smtClean="0"/>
              <a:t>other details for a particular commodity.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Buying Techniques:</a:t>
            </a:r>
            <a:endParaRPr lang="en-US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 tender or a quotation is in the form of a written letter or a published document (in newspapers).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smtClean="0"/>
              <a:t>aim is to find the price for procuring certain materials or to get a particular work done within the desired period and under specified conditions</a:t>
            </a:r>
            <a:r>
              <a:rPr lang="en-US" dirty="0" smtClean="0"/>
              <a:t>.</a:t>
            </a:r>
          </a:p>
          <a:p>
            <a:pPr fontAlgn="base"/>
            <a:r>
              <a:rPr lang="en-US" b="1" dirty="0" smtClean="0"/>
              <a:t>The tenders may be of the following three types:</a:t>
            </a:r>
            <a:endParaRPr lang="en-US" dirty="0" smtClean="0"/>
          </a:p>
          <a:p>
            <a:pPr fontAlgn="base"/>
            <a:r>
              <a:rPr lang="en-US" dirty="0" smtClean="0"/>
              <a:t>1. Single tender.</a:t>
            </a:r>
          </a:p>
          <a:p>
            <a:pPr fontAlgn="base"/>
            <a:r>
              <a:rPr lang="en-US" dirty="0" smtClean="0"/>
              <a:t>2. Open tender.</a:t>
            </a:r>
          </a:p>
          <a:p>
            <a:pPr fontAlgn="base"/>
            <a:r>
              <a:rPr lang="en-US" dirty="0" smtClean="0"/>
              <a:t>3. Closed tender or limited tender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/>
                </a:solidFill>
              </a:rPr>
              <a:t>Tenders</a:t>
            </a:r>
            <a:r>
              <a:rPr lang="en-US" b="0" dirty="0" smtClean="0">
                <a:solidFill>
                  <a:schemeClr val="accent2"/>
                </a:solidFill>
              </a:rPr>
              <a:t>:</a:t>
            </a:r>
            <a:endParaRPr lang="en-US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>
              <a:buNone/>
            </a:pPr>
            <a:r>
              <a:rPr lang="en-US" sz="2000" dirty="0" smtClean="0"/>
              <a:t>Tender </a:t>
            </a:r>
            <a:r>
              <a:rPr lang="en-US" sz="2000" dirty="0" smtClean="0"/>
              <a:t>is invited from one reliable supplier only. </a:t>
            </a:r>
            <a:endParaRPr lang="en-US" sz="2000" dirty="0" smtClean="0"/>
          </a:p>
          <a:p>
            <a:pPr fontAlgn="base">
              <a:buNone/>
            </a:pPr>
            <a:r>
              <a:rPr lang="en-US" sz="2000" dirty="0" smtClean="0"/>
              <a:t>Single </a:t>
            </a:r>
            <a:r>
              <a:rPr lang="en-US" sz="2000" dirty="0" smtClean="0"/>
              <a:t>tender </a:t>
            </a:r>
            <a:r>
              <a:rPr lang="en-US" sz="2000" dirty="0" smtClean="0"/>
              <a:t>is </a:t>
            </a:r>
            <a:r>
              <a:rPr lang="en-US" sz="2000" dirty="0" smtClean="0"/>
              <a:t>called under following conditions</a:t>
            </a:r>
            <a:r>
              <a:rPr lang="en-US" sz="2000" b="1" dirty="0" smtClean="0"/>
              <a:t>:</a:t>
            </a:r>
            <a:endParaRPr lang="en-US" sz="2000" dirty="0" smtClean="0"/>
          </a:p>
          <a:p>
            <a:pPr fontAlgn="base">
              <a:buNone/>
            </a:pPr>
            <a:r>
              <a:rPr lang="en-US" sz="2000" dirty="0" smtClean="0"/>
              <a:t>a. Proprietary items.</a:t>
            </a:r>
          </a:p>
          <a:p>
            <a:pPr fontAlgn="base">
              <a:buNone/>
            </a:pPr>
            <a:r>
              <a:rPr lang="en-US" sz="2000" dirty="0" smtClean="0"/>
              <a:t>b. High quality items.</a:t>
            </a:r>
          </a:p>
          <a:p>
            <a:pPr fontAlgn="base">
              <a:buNone/>
            </a:pPr>
            <a:r>
              <a:rPr lang="en-US" sz="2000" dirty="0" smtClean="0"/>
              <a:t>c. ‘C’ class items such as clips, pins, pencils, etc.</a:t>
            </a:r>
          </a:p>
          <a:p>
            <a:pPr fontAlgn="base">
              <a:buNone/>
            </a:pPr>
            <a:r>
              <a:rPr lang="en-US" sz="2000" dirty="0" smtClean="0"/>
              <a:t>d. When items are required comparatively urgently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accent2"/>
                </a:solidFill>
              </a:rPr>
              <a:t>1.Single </a:t>
            </a:r>
            <a:r>
              <a:rPr lang="en-US" sz="3200" dirty="0" smtClean="0">
                <a:solidFill>
                  <a:schemeClr val="accent2"/>
                </a:solidFill>
              </a:rPr>
              <a:t>Tender</a:t>
            </a:r>
            <a:endParaRPr lang="en-US" sz="3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>
              <a:buNone/>
            </a:pPr>
            <a:r>
              <a:rPr lang="en-US" sz="2000" dirty="0" smtClean="0"/>
              <a:t>Open </a:t>
            </a:r>
            <a:r>
              <a:rPr lang="en-US" sz="2000" dirty="0" smtClean="0"/>
              <a:t>tender which is also called press tender </a:t>
            </a:r>
            <a:r>
              <a:rPr lang="en-US" sz="2000" dirty="0" smtClean="0"/>
              <a:t>is </a:t>
            </a:r>
            <a:r>
              <a:rPr lang="en-US" sz="2000" dirty="0" smtClean="0"/>
              <a:t>published in </a:t>
            </a:r>
            <a:endParaRPr lang="en-US" sz="2000" dirty="0" smtClean="0"/>
          </a:p>
          <a:p>
            <a:pPr fontAlgn="base">
              <a:buNone/>
            </a:pPr>
            <a:r>
              <a:rPr lang="en-US" sz="2000" dirty="0" smtClean="0"/>
              <a:t>Newspaper</a:t>
            </a:r>
            <a:r>
              <a:rPr lang="en-US" sz="2000" dirty="0" smtClean="0"/>
              <a:t>, Trade Journals etc., for procuring materials of </a:t>
            </a:r>
            <a:endParaRPr lang="en-US" sz="2000" dirty="0" smtClean="0"/>
          </a:p>
          <a:p>
            <a:pPr fontAlgn="base">
              <a:buNone/>
            </a:pPr>
            <a:r>
              <a:rPr lang="en-US" sz="2000" dirty="0" smtClean="0"/>
              <a:t>desired </a:t>
            </a:r>
            <a:r>
              <a:rPr lang="en-US" sz="2000" dirty="0" smtClean="0"/>
              <a:t>specifications.</a:t>
            </a:r>
          </a:p>
          <a:p>
            <a:pPr fontAlgn="base">
              <a:buNone/>
            </a:pPr>
            <a:r>
              <a:rPr lang="en-US" sz="2000" dirty="0" smtClean="0"/>
              <a:t>a. It </a:t>
            </a:r>
            <a:r>
              <a:rPr lang="en-US" sz="2000" dirty="0" smtClean="0"/>
              <a:t>is open to everybody; any vendor (reliable or unreliable) </a:t>
            </a:r>
            <a:endParaRPr lang="en-US" sz="2000" dirty="0" smtClean="0"/>
          </a:p>
          <a:p>
            <a:pPr fontAlgn="base">
              <a:buNone/>
            </a:pPr>
            <a:r>
              <a:rPr lang="en-US" sz="2000" dirty="0" smtClean="0"/>
              <a:t>can </a:t>
            </a:r>
            <a:r>
              <a:rPr lang="en-US" sz="2000" dirty="0" smtClean="0"/>
              <a:t>furnish the quotations.</a:t>
            </a:r>
          </a:p>
          <a:p>
            <a:pPr fontAlgn="base">
              <a:buNone/>
            </a:pPr>
            <a:r>
              <a:rPr lang="en-US" sz="2000" dirty="0" smtClean="0"/>
              <a:t>b. Open tender gets very wide publicity.</a:t>
            </a:r>
          </a:p>
          <a:p>
            <a:pPr fontAlgn="base">
              <a:buNone/>
            </a:pPr>
            <a:r>
              <a:rPr lang="en-US" sz="2000" dirty="0" smtClean="0"/>
              <a:t>c. A vendor has to deposit an earnest money with the tender information. This is just to ensure that the vendor does not back out from the rates etc., which he submits</a:t>
            </a:r>
            <a:r>
              <a:rPr lang="en-US" sz="2000" dirty="0" smtClean="0"/>
              <a:t>.</a:t>
            </a:r>
          </a:p>
          <a:p>
            <a:pPr fontAlgn="base">
              <a:buNone/>
            </a:pPr>
            <a:endParaRPr lang="en-US" sz="2000" dirty="0" smtClean="0"/>
          </a:p>
          <a:p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accent2"/>
                </a:solidFill>
              </a:rPr>
              <a:t>2. Open Tender:</a:t>
            </a:r>
            <a:br>
              <a:rPr lang="en-US" sz="2800" dirty="0" smtClean="0">
                <a:solidFill>
                  <a:schemeClr val="accent2"/>
                </a:solidFill>
              </a:rPr>
            </a:br>
            <a:endParaRPr lang="en-US" sz="28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22</TotalTime>
  <Words>789</Words>
  <Application>Microsoft Office PowerPoint</Application>
  <PresentationFormat>On-screen Show (4:3)</PresentationFormat>
  <Paragraphs>81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Concourse</vt:lpstr>
      <vt:lpstr>UNIT-5</vt:lpstr>
      <vt:lpstr>Purchasing or Procurement: </vt:lpstr>
      <vt:lpstr>Objectives of Purchasing Department: </vt:lpstr>
      <vt:lpstr>Activities, Duties and Functions of Purchasing Department:</vt:lpstr>
      <vt:lpstr>Activities, Duties and Functions of Purchasing Department</vt:lpstr>
      <vt:lpstr>Buying Techniques:</vt:lpstr>
      <vt:lpstr>Tenders:</vt:lpstr>
      <vt:lpstr>1.Single Tender</vt:lpstr>
      <vt:lpstr>2. Open Tender: </vt:lpstr>
      <vt:lpstr>Slide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UNIT-5</dc:title>
  <dc:creator>mech</dc:creator>
  <cp:lastModifiedBy>mech</cp:lastModifiedBy>
  <cp:revision>7</cp:revision>
  <dcterms:created xsi:type="dcterms:W3CDTF">2006-08-16T00:00:00Z</dcterms:created>
  <dcterms:modified xsi:type="dcterms:W3CDTF">2019-03-20T05:47:17Z</dcterms:modified>
</cp:coreProperties>
</file>